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7" r:id="rId10"/>
    <p:sldId id="268" r:id="rId11"/>
    <p:sldId id="269" r:id="rId12"/>
    <p:sldId id="270" r:id="rId13"/>
    <p:sldId id="265" r:id="rId14"/>
    <p:sldId id="266"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lear Sans Regular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31A2"/>
    <a:srgbClr val="A100FF"/>
    <a:srgbClr val="883C84"/>
    <a:srgbClr val="461B49"/>
    <a:srgbClr val="963488"/>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224915-4138-4AE2-8105-858EFF7A89F8}" v="1020" dt="2023-09-11T10:34:26.7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57" d="100"/>
          <a:sy n="57" d="100"/>
        </p:scale>
        <p:origin x="62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11.09.2023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2647954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3407064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extLst>
      <p:ext uri="{BB962C8B-B14F-4D97-AF65-F5344CB8AC3E}">
        <p14:creationId xmlns:p14="http://schemas.microsoft.com/office/powerpoint/2010/main" val="2917446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4.jpeg"/><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848300" y="2944402"/>
            <a:ext cx="6308020" cy="4270400"/>
          </a:xfrm>
          <a:prstGeom prst="rect">
            <a:avLst/>
          </a:prstGeom>
        </p:spPr>
        <p:txBody>
          <a:bodyPr wrap="square" lIns="0" tIns="0" rIns="0" bIns="0" rtlCol="0" anchor="t">
            <a:spAutoFit/>
          </a:bodyPr>
          <a:lstStyle/>
          <a:p>
            <a:pPr algn="ctr">
              <a:lnSpc>
                <a:spcPts val="11059"/>
              </a:lnSpc>
            </a:pPr>
            <a:r>
              <a:rPr lang="en-US" sz="10500" spc="-105" dirty="0">
                <a:solidFill>
                  <a:srgbClr val="FFFFFF"/>
                </a:solidFill>
                <a:latin typeface="Graphik Regular"/>
              </a:rPr>
              <a:t>Social Buzz Data Insights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descr="A graph of a number of posts&#10;&#10;Description automatically generated">
            <a:extLst>
              <a:ext uri="{FF2B5EF4-FFF2-40B4-BE49-F238E27FC236}">
                <a16:creationId xmlns:a16="http://schemas.microsoft.com/office/drawing/2014/main" id="{302E7916-9BEF-1AC0-3445-E99FF20EE05F}"/>
              </a:ext>
            </a:extLst>
          </p:cNvPr>
          <p:cNvPicPr>
            <a:picLocks noChangeAspect="1"/>
          </p:cNvPicPr>
          <p:nvPr/>
        </p:nvPicPr>
        <p:blipFill>
          <a:blip r:embed="rId7"/>
          <a:stretch>
            <a:fillRect/>
          </a:stretch>
        </p:blipFill>
        <p:spPr>
          <a:xfrm>
            <a:off x="3621505" y="2567604"/>
            <a:ext cx="11835636" cy="6509640"/>
          </a:xfrm>
          <a:prstGeom prst="rect">
            <a:avLst/>
          </a:prstGeom>
        </p:spPr>
      </p:pic>
      <p:sp>
        <p:nvSpPr>
          <p:cNvPr id="30" name="TextBox 31">
            <a:extLst>
              <a:ext uri="{FF2B5EF4-FFF2-40B4-BE49-F238E27FC236}">
                <a16:creationId xmlns:a16="http://schemas.microsoft.com/office/drawing/2014/main" id="{533D4A4D-BE79-F977-64F0-A1CA487390A6}"/>
              </a:ext>
            </a:extLst>
          </p:cNvPr>
          <p:cNvSpPr txBox="1"/>
          <p:nvPr/>
        </p:nvSpPr>
        <p:spPr>
          <a:xfrm>
            <a:off x="5317455" y="1020017"/>
            <a:ext cx="7932649" cy="1085810"/>
          </a:xfrm>
          <a:prstGeom prst="rect">
            <a:avLst/>
          </a:prstGeom>
        </p:spPr>
        <p:txBody>
          <a:bodyPr wrap="square" lIns="0" tIns="0" rIns="0" bIns="0" rtlCol="0" anchor="t">
            <a:spAutoFit/>
          </a:bodyPr>
          <a:lstStyle/>
          <a:p>
            <a:pPr algn="ctr">
              <a:lnSpc>
                <a:spcPts val="9600"/>
              </a:lnSpc>
            </a:pPr>
            <a:r>
              <a:rPr lang="en-US" sz="4800" b="1" spc="-80" dirty="0">
                <a:solidFill>
                  <a:srgbClr val="000000"/>
                </a:solidFill>
                <a:latin typeface="Söhne"/>
              </a:rPr>
              <a:t>Most Active Months</a:t>
            </a:r>
            <a:endParaRPr lang="en-US"/>
          </a:p>
        </p:txBody>
      </p:sp>
      <p:sp>
        <p:nvSpPr>
          <p:cNvPr id="32" name="TextBox 31">
            <a:extLst>
              <a:ext uri="{FF2B5EF4-FFF2-40B4-BE49-F238E27FC236}">
                <a16:creationId xmlns:a16="http://schemas.microsoft.com/office/drawing/2014/main" id="{E7BD4D13-00F8-3514-2CA1-E1CF03606D6B}"/>
              </a:ext>
            </a:extLst>
          </p:cNvPr>
          <p:cNvSpPr txBox="1"/>
          <p:nvPr/>
        </p:nvSpPr>
        <p:spPr>
          <a:xfrm>
            <a:off x="14437895" y="5216548"/>
            <a:ext cx="3471969" cy="1200329"/>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latin typeface="Söhne"/>
                <a:cs typeface="Calibri"/>
              </a:rPr>
              <a:t>The most active month by the number of Posts is May </a:t>
            </a:r>
            <a:endParaRPr lang="en-US" dirty="0"/>
          </a:p>
        </p:txBody>
      </p:sp>
    </p:spTree>
    <p:extLst>
      <p:ext uri="{BB962C8B-B14F-4D97-AF65-F5344CB8AC3E}">
        <p14:creationId xmlns:p14="http://schemas.microsoft.com/office/powerpoint/2010/main" val="26187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CAC02712-61DC-F512-9225-C9A3EFD7900D}"/>
              </a:ext>
            </a:extLst>
          </p:cNvPr>
          <p:cNvPicPr>
            <a:picLocks noChangeAspect="1"/>
          </p:cNvPicPr>
          <p:nvPr/>
        </p:nvPicPr>
        <p:blipFill>
          <a:blip r:embed="rId7"/>
          <a:stretch>
            <a:fillRect/>
          </a:stretch>
        </p:blipFill>
        <p:spPr>
          <a:xfrm>
            <a:off x="3518378" y="2468693"/>
            <a:ext cx="11526251" cy="6071509"/>
          </a:xfrm>
          <a:prstGeom prst="rect">
            <a:avLst/>
          </a:prstGeom>
        </p:spPr>
      </p:pic>
      <p:sp>
        <p:nvSpPr>
          <p:cNvPr id="30" name="TextBox 31">
            <a:extLst>
              <a:ext uri="{FF2B5EF4-FFF2-40B4-BE49-F238E27FC236}">
                <a16:creationId xmlns:a16="http://schemas.microsoft.com/office/drawing/2014/main" id="{0AD06775-A359-302E-4152-5E0CB4D51DC3}"/>
              </a:ext>
            </a:extLst>
          </p:cNvPr>
          <p:cNvSpPr txBox="1"/>
          <p:nvPr/>
        </p:nvSpPr>
        <p:spPr>
          <a:xfrm>
            <a:off x="5317455" y="848137"/>
            <a:ext cx="7932649" cy="1085810"/>
          </a:xfrm>
          <a:prstGeom prst="rect">
            <a:avLst/>
          </a:prstGeom>
        </p:spPr>
        <p:txBody>
          <a:bodyPr wrap="square" lIns="0" tIns="0" rIns="0" bIns="0" rtlCol="0" anchor="t">
            <a:spAutoFit/>
          </a:bodyPr>
          <a:lstStyle/>
          <a:p>
            <a:pPr algn="ctr">
              <a:lnSpc>
                <a:spcPts val="9600"/>
              </a:lnSpc>
            </a:pPr>
            <a:r>
              <a:rPr lang="en-US" sz="4800" b="1" spc="-80" dirty="0">
                <a:solidFill>
                  <a:srgbClr val="000000"/>
                </a:solidFill>
                <a:latin typeface="Söhne"/>
              </a:rPr>
              <a:t>Top Content Type</a:t>
            </a:r>
            <a:endParaRPr lang="en-US" dirty="0">
              <a:cs typeface="Calibri"/>
            </a:endParaRPr>
          </a:p>
        </p:txBody>
      </p:sp>
      <p:sp>
        <p:nvSpPr>
          <p:cNvPr id="31" name="TextBox 30">
            <a:extLst>
              <a:ext uri="{FF2B5EF4-FFF2-40B4-BE49-F238E27FC236}">
                <a16:creationId xmlns:a16="http://schemas.microsoft.com/office/drawing/2014/main" id="{E8F3D065-F10D-CDB5-2012-088EE8F7C837}"/>
              </a:ext>
            </a:extLst>
          </p:cNvPr>
          <p:cNvSpPr txBox="1"/>
          <p:nvPr/>
        </p:nvSpPr>
        <p:spPr>
          <a:xfrm>
            <a:off x="14334767" y="4176676"/>
            <a:ext cx="3471969" cy="193899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latin typeface="Söhne"/>
                <a:cs typeface="Calibri"/>
              </a:rPr>
              <a:t>Photos is the most widely used Content Type and hence it can be concluded </a:t>
            </a:r>
            <a:r>
              <a:rPr lang="en-US" sz="2400" dirty="0">
                <a:latin typeface="Söhne"/>
                <a:ea typeface="+mn-lt"/>
                <a:cs typeface="+mn-lt"/>
              </a:rPr>
              <a:t>Most users mainly share Photos.</a:t>
            </a:r>
            <a:endParaRPr lang="en-US"/>
          </a:p>
        </p:txBody>
      </p:sp>
    </p:spTree>
    <p:extLst>
      <p:ext uri="{BB962C8B-B14F-4D97-AF65-F5344CB8AC3E}">
        <p14:creationId xmlns:p14="http://schemas.microsoft.com/office/powerpoint/2010/main" val="3685859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30" name="TextBox 31">
            <a:extLst>
              <a:ext uri="{FF2B5EF4-FFF2-40B4-BE49-F238E27FC236}">
                <a16:creationId xmlns:a16="http://schemas.microsoft.com/office/drawing/2014/main" id="{533D4A4D-BE79-F977-64F0-A1CA487390A6}"/>
              </a:ext>
            </a:extLst>
          </p:cNvPr>
          <p:cNvSpPr txBox="1"/>
          <p:nvPr/>
        </p:nvSpPr>
        <p:spPr>
          <a:xfrm>
            <a:off x="5317455" y="598912"/>
            <a:ext cx="7932649" cy="1085810"/>
          </a:xfrm>
          <a:prstGeom prst="rect">
            <a:avLst/>
          </a:prstGeom>
        </p:spPr>
        <p:txBody>
          <a:bodyPr wrap="square" lIns="0" tIns="0" rIns="0" bIns="0" rtlCol="0" anchor="t">
            <a:spAutoFit/>
          </a:bodyPr>
          <a:lstStyle/>
          <a:p>
            <a:pPr algn="ctr">
              <a:lnSpc>
                <a:spcPts val="9600"/>
              </a:lnSpc>
            </a:pPr>
            <a:r>
              <a:rPr lang="en-US" sz="4800" b="1" spc="-80" dirty="0">
                <a:solidFill>
                  <a:srgbClr val="000000"/>
                </a:solidFill>
                <a:latin typeface="Söhne"/>
              </a:rPr>
              <a:t>Suggestions</a:t>
            </a:r>
            <a:endParaRPr lang="en-US"/>
          </a:p>
        </p:txBody>
      </p:sp>
      <p:sp>
        <p:nvSpPr>
          <p:cNvPr id="28" name="TextBox 27">
            <a:extLst>
              <a:ext uri="{FF2B5EF4-FFF2-40B4-BE49-F238E27FC236}">
                <a16:creationId xmlns:a16="http://schemas.microsoft.com/office/drawing/2014/main" id="{93DC8AD4-2B07-22F6-578A-8C896AF56BE3}"/>
              </a:ext>
            </a:extLst>
          </p:cNvPr>
          <p:cNvSpPr txBox="1"/>
          <p:nvPr/>
        </p:nvSpPr>
        <p:spPr>
          <a:xfrm>
            <a:off x="3922295" y="2732027"/>
            <a:ext cx="11500471"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AutoNum type="arabicPeriod"/>
            </a:pPr>
            <a:r>
              <a:rPr lang="en-US" sz="2800" b="1" dirty="0">
                <a:solidFill>
                  <a:srgbClr val="374151"/>
                </a:solidFill>
                <a:latin typeface="Söhne"/>
              </a:rPr>
              <a:t>Maximize Animal Category:</a:t>
            </a:r>
            <a:r>
              <a:rPr lang="en-US" sz="2800" dirty="0">
                <a:solidFill>
                  <a:srgbClr val="374151"/>
                </a:solidFill>
                <a:latin typeface="Söhne"/>
              </a:rPr>
              <a:t> Leverage the Animal category's success.</a:t>
            </a:r>
          </a:p>
          <a:p>
            <a:pPr>
              <a:buAutoNum type="arabicPeriod"/>
            </a:pPr>
            <a:endParaRPr lang="en-US" sz="2800" dirty="0">
              <a:solidFill>
                <a:srgbClr val="374151"/>
              </a:solidFill>
              <a:latin typeface="Söhne"/>
            </a:endParaRPr>
          </a:p>
          <a:p>
            <a:pPr>
              <a:buAutoNum type="arabicPeriod"/>
            </a:pPr>
            <a:r>
              <a:rPr lang="en-US" sz="2800" b="1" dirty="0">
                <a:solidFill>
                  <a:srgbClr val="374151"/>
                </a:solidFill>
                <a:latin typeface="Söhne"/>
              </a:rPr>
              <a:t>Maintain Category Balance:</a:t>
            </a:r>
            <a:r>
              <a:rPr lang="en-US" sz="2800" dirty="0">
                <a:solidFill>
                  <a:srgbClr val="374151"/>
                </a:solidFill>
                <a:latin typeface="Söhne"/>
              </a:rPr>
              <a:t> Encourage engagement across all categories.</a:t>
            </a:r>
          </a:p>
          <a:p>
            <a:pPr>
              <a:buAutoNum type="arabicPeriod"/>
            </a:pPr>
            <a:endParaRPr lang="en-US" sz="2800" dirty="0">
              <a:solidFill>
                <a:srgbClr val="374151"/>
              </a:solidFill>
              <a:latin typeface="Söhne"/>
            </a:endParaRPr>
          </a:p>
          <a:p>
            <a:pPr>
              <a:buAutoNum type="arabicPeriod"/>
            </a:pPr>
            <a:r>
              <a:rPr lang="en-US" sz="2800" b="1" dirty="0">
                <a:solidFill>
                  <a:srgbClr val="374151"/>
                </a:solidFill>
                <a:latin typeface="Söhne"/>
              </a:rPr>
              <a:t>Promote May:</a:t>
            </a:r>
            <a:r>
              <a:rPr lang="en-US" sz="2800" dirty="0">
                <a:solidFill>
                  <a:srgbClr val="374151"/>
                </a:solidFill>
                <a:latin typeface="Söhne"/>
              </a:rPr>
              <a:t> Run special campaigns in May to boost activity.</a:t>
            </a:r>
          </a:p>
          <a:p>
            <a:pPr>
              <a:buAutoNum type="arabicPeriod"/>
            </a:pPr>
            <a:endParaRPr lang="en-US" sz="2800" dirty="0">
              <a:solidFill>
                <a:srgbClr val="374151"/>
              </a:solidFill>
              <a:latin typeface="Söhne"/>
            </a:endParaRPr>
          </a:p>
          <a:p>
            <a:pPr>
              <a:buAutoNum type="arabicPeriod"/>
            </a:pPr>
            <a:r>
              <a:rPr lang="en-US" sz="2800" b="1" dirty="0">
                <a:solidFill>
                  <a:srgbClr val="374151"/>
                </a:solidFill>
                <a:latin typeface="Söhne"/>
              </a:rPr>
              <a:t>Optimize Photo Sharing:</a:t>
            </a:r>
            <a:r>
              <a:rPr lang="en-US" sz="2800" dirty="0">
                <a:solidFill>
                  <a:srgbClr val="374151"/>
                </a:solidFill>
                <a:latin typeface="Söhne"/>
              </a:rPr>
              <a:t> Improve photo-sharing features.</a:t>
            </a:r>
          </a:p>
          <a:p>
            <a:pPr>
              <a:buAutoNum type="arabicPeriod"/>
            </a:pPr>
            <a:endParaRPr lang="en-US" sz="2800" dirty="0">
              <a:solidFill>
                <a:srgbClr val="374151"/>
              </a:solidFill>
              <a:latin typeface="Söhne"/>
            </a:endParaRPr>
          </a:p>
          <a:p>
            <a:pPr>
              <a:buAutoNum type="arabicPeriod"/>
            </a:pPr>
            <a:r>
              <a:rPr lang="en-US" sz="2800" b="1" dirty="0">
                <a:solidFill>
                  <a:srgbClr val="374151"/>
                </a:solidFill>
                <a:latin typeface="Söhne"/>
              </a:rPr>
              <a:t>Gather User Feedback:</a:t>
            </a:r>
            <a:r>
              <a:rPr lang="en-US" sz="2800" dirty="0">
                <a:solidFill>
                  <a:srgbClr val="374151"/>
                </a:solidFill>
                <a:latin typeface="Söhne"/>
              </a:rPr>
              <a:t> Continuously seek user input.</a:t>
            </a:r>
          </a:p>
          <a:p>
            <a:pPr>
              <a:buAutoNum type="arabicPeriod"/>
            </a:pPr>
            <a:endParaRPr lang="en-US" sz="2800" dirty="0">
              <a:solidFill>
                <a:srgbClr val="374151"/>
              </a:solidFill>
              <a:latin typeface="Söhne"/>
            </a:endParaRPr>
          </a:p>
          <a:p>
            <a:pPr>
              <a:buAutoNum type="arabicPeriod"/>
            </a:pPr>
            <a:r>
              <a:rPr lang="en-US" sz="2800" b="1" dirty="0">
                <a:solidFill>
                  <a:srgbClr val="374151"/>
                </a:solidFill>
                <a:latin typeface="Söhne"/>
              </a:rPr>
              <a:t>Strategic Marketing:</a:t>
            </a:r>
            <a:r>
              <a:rPr lang="en-US" sz="2800" dirty="0">
                <a:solidFill>
                  <a:srgbClr val="374151"/>
                </a:solidFill>
                <a:latin typeface="Söhne"/>
              </a:rPr>
              <a:t> Promote strengths in marketing efforts.</a:t>
            </a:r>
          </a:p>
        </p:txBody>
      </p:sp>
    </p:spTree>
    <p:extLst>
      <p:ext uri="{BB962C8B-B14F-4D97-AF65-F5344CB8AC3E}">
        <p14:creationId xmlns:p14="http://schemas.microsoft.com/office/powerpoint/2010/main" val="1092852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3F33510B-D36C-DBE3-73CC-A3E6D170A996}"/>
              </a:ext>
            </a:extLst>
          </p:cNvPr>
          <p:cNvSpPr txBox="1"/>
          <p:nvPr/>
        </p:nvSpPr>
        <p:spPr>
          <a:xfrm>
            <a:off x="11020926" y="2431239"/>
            <a:ext cx="7040192" cy="63709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solidFill>
                <a:srgbClr val="374151"/>
              </a:solidFill>
              <a:latin typeface="Söhne"/>
            </a:endParaRPr>
          </a:p>
          <a:p>
            <a:pPr>
              <a:buAutoNum type="arabicPeriod"/>
            </a:pPr>
            <a:r>
              <a:rPr lang="en-US" sz="2400" b="1" dirty="0">
                <a:solidFill>
                  <a:srgbClr val="374151"/>
                </a:solidFill>
                <a:latin typeface="Söhne"/>
              </a:rPr>
              <a:t>Animal Category Dominates Performance:</a:t>
            </a:r>
            <a:r>
              <a:rPr lang="en-US" sz="2400" dirty="0">
                <a:solidFill>
                  <a:srgbClr val="374151"/>
                </a:solidFill>
                <a:latin typeface="Söhne"/>
              </a:rPr>
              <a:t> The Animal category stands out as the most performing category on Social Buzz.</a:t>
            </a:r>
          </a:p>
          <a:p>
            <a:pPr>
              <a:buAutoNum type="arabicPeriod"/>
            </a:pPr>
            <a:endParaRPr lang="en-US" sz="2400" dirty="0">
              <a:solidFill>
                <a:srgbClr val="374151"/>
              </a:solidFill>
              <a:latin typeface="Söhne"/>
            </a:endParaRPr>
          </a:p>
          <a:p>
            <a:pPr>
              <a:buAutoNum type="arabicPeriod"/>
            </a:pPr>
            <a:r>
              <a:rPr lang="en-US" sz="2400" b="1" dirty="0">
                <a:solidFill>
                  <a:srgbClr val="374151"/>
                </a:solidFill>
                <a:latin typeface="Söhne"/>
              </a:rPr>
              <a:t>Even Contribution Across Categories:</a:t>
            </a:r>
            <a:r>
              <a:rPr lang="en-US" sz="2400" dirty="0">
                <a:solidFill>
                  <a:srgbClr val="374151"/>
                </a:solidFill>
                <a:latin typeface="Söhne"/>
              </a:rPr>
              <a:t> Each category has contributed to the platform's performance, with all categories falling within the range of 5-8% in terms of their contribution.</a:t>
            </a:r>
          </a:p>
          <a:p>
            <a:pPr>
              <a:buAutoNum type="arabicPeriod"/>
            </a:pPr>
            <a:endParaRPr lang="en-US" sz="2400" dirty="0">
              <a:solidFill>
                <a:srgbClr val="374151"/>
              </a:solidFill>
              <a:latin typeface="Söhne"/>
            </a:endParaRPr>
          </a:p>
          <a:p>
            <a:pPr>
              <a:buAutoNum type="arabicPeriod"/>
            </a:pPr>
            <a:r>
              <a:rPr lang="en-US" sz="2400" b="1" dirty="0">
                <a:solidFill>
                  <a:srgbClr val="374151"/>
                </a:solidFill>
                <a:latin typeface="Söhne"/>
              </a:rPr>
              <a:t>May is the Most Active Month:</a:t>
            </a:r>
            <a:r>
              <a:rPr lang="en-US" sz="2400" dirty="0">
                <a:solidFill>
                  <a:srgbClr val="374151"/>
                </a:solidFill>
                <a:latin typeface="Söhne"/>
              </a:rPr>
              <a:t> May emerges as the most active month on the platform based on the number of posts.</a:t>
            </a:r>
          </a:p>
          <a:p>
            <a:pPr>
              <a:buAutoNum type="arabicPeriod"/>
            </a:pPr>
            <a:endParaRPr lang="en-US" sz="2400" dirty="0">
              <a:solidFill>
                <a:srgbClr val="374151"/>
              </a:solidFill>
              <a:latin typeface="Söhne"/>
            </a:endParaRPr>
          </a:p>
          <a:p>
            <a:pPr>
              <a:buAutoNum type="arabicPeriod"/>
            </a:pPr>
            <a:r>
              <a:rPr lang="en-US" sz="2400" b="1" dirty="0">
                <a:solidFill>
                  <a:srgbClr val="374151"/>
                </a:solidFill>
                <a:latin typeface="Söhne"/>
              </a:rPr>
              <a:t>Photos Are the Preferred Content Type:</a:t>
            </a:r>
            <a:r>
              <a:rPr lang="en-US" sz="2400" dirty="0">
                <a:solidFill>
                  <a:srgbClr val="374151"/>
                </a:solidFill>
                <a:latin typeface="Söhne"/>
              </a:rPr>
              <a:t> Photos are the most widely used content type on Social Buzz, suggesting that most users primarily share photos.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5BBBBDEA-401D-51A7-3371-98F931E5E704}"/>
              </a:ext>
            </a:extLst>
          </p:cNvPr>
          <p:cNvSpPr txBox="1"/>
          <p:nvPr/>
        </p:nvSpPr>
        <p:spPr>
          <a:xfrm>
            <a:off x="8434137" y="3720336"/>
            <a:ext cx="777068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rgbClr val="374151"/>
                </a:solidFill>
                <a:latin typeface="Söhne"/>
                <a:ea typeface="+mn-lt"/>
                <a:cs typeface="+mn-lt"/>
              </a:rPr>
              <a:t>We are excited to embark on a 3-month engagement with Social Buzz, a prominent player in the social media and content creation industry. Founded in 2010 by two former engineers, Social Buzz has rapidly grown to reach over 500 million active users each month. Our mission is to assist Social Buzz in addressing three critical challenges and lay the foundation for a successful partnership.</a:t>
            </a:r>
            <a:endParaRPr lang="en-US" sz="2400" dirty="0">
              <a:solidFill>
                <a:srgbClr val="000000"/>
              </a:solidFill>
              <a:latin typeface="Söhne"/>
              <a:ea typeface="+mn-lt"/>
              <a:cs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A9A714DC-2AE1-163A-C2B9-18ACA86F27D4}"/>
              </a:ext>
            </a:extLst>
          </p:cNvPr>
          <p:cNvSpPr txBox="1"/>
          <p:nvPr/>
        </p:nvSpPr>
        <p:spPr>
          <a:xfrm>
            <a:off x="2320376" y="5130608"/>
            <a:ext cx="7528330"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000" b="1" dirty="0">
                <a:solidFill>
                  <a:schemeClr val="bg1"/>
                </a:solidFill>
                <a:latin typeface="Söhne"/>
                <a:ea typeface="+mn-lt"/>
                <a:cs typeface="+mn-lt"/>
              </a:rPr>
              <a:t>Scaling Challenges:</a:t>
            </a:r>
            <a:r>
              <a:rPr lang="en-US" sz="2000" dirty="0">
                <a:solidFill>
                  <a:schemeClr val="bg1"/>
                </a:solidFill>
                <a:latin typeface="Söhne"/>
                <a:ea typeface="+mn-lt"/>
                <a:cs typeface="+mn-lt"/>
              </a:rPr>
              <a:t> With rapid growth and vast amounts of unstructured data generated daily, Social Buzz faces the daunting task of managing and analyzing their data efficiently. They require a scalable solution to sustain their expansion.</a:t>
            </a:r>
            <a:endParaRPr lang="en-US" sz="2000" dirty="0">
              <a:solidFill>
                <a:schemeClr val="bg1"/>
              </a:solidFill>
              <a:latin typeface="Söhne"/>
              <a:ea typeface="Söhne"/>
              <a:cs typeface="Söhne"/>
            </a:endParaRPr>
          </a:p>
          <a:p>
            <a:pPr marL="457200" indent="-457200">
              <a:buAutoNum type="arabicPeriod"/>
            </a:pPr>
            <a:endParaRPr lang="en-US" sz="2000" dirty="0">
              <a:solidFill>
                <a:schemeClr val="bg1"/>
              </a:solidFill>
              <a:latin typeface="Söhne"/>
              <a:ea typeface="+mn-lt"/>
              <a:cs typeface="+mn-lt"/>
            </a:endParaRPr>
          </a:p>
          <a:p>
            <a:pPr marL="457200" indent="-457200">
              <a:buAutoNum type="arabicPeriod"/>
            </a:pPr>
            <a:r>
              <a:rPr lang="en-US" sz="2000" b="1" dirty="0">
                <a:solidFill>
                  <a:schemeClr val="bg1"/>
                </a:solidFill>
                <a:latin typeface="Söhne"/>
                <a:ea typeface="+mn-lt"/>
                <a:cs typeface="+mn-lt"/>
              </a:rPr>
              <a:t>IPO Preparation:</a:t>
            </a:r>
            <a:r>
              <a:rPr lang="en-US" sz="2000" dirty="0">
                <a:solidFill>
                  <a:schemeClr val="bg1"/>
                </a:solidFill>
                <a:latin typeface="Söhne"/>
                <a:ea typeface="+mn-lt"/>
                <a:cs typeface="+mn-lt"/>
              </a:rPr>
              <a:t> Social Buzz aims to complete an IPO by the end of next year. They seek expert guidance to navigate the complexities of the IPO process, ensuring a smooth transition to becoming a publicly traded company.</a:t>
            </a:r>
            <a:endParaRPr lang="en-US" sz="2000" dirty="0">
              <a:solidFill>
                <a:schemeClr val="bg1"/>
              </a:solidFill>
              <a:latin typeface="Söhne"/>
            </a:endParaRPr>
          </a:p>
          <a:p>
            <a:pPr marL="457200" indent="-457200">
              <a:buAutoNum type="arabicPeriod"/>
            </a:pPr>
            <a:endParaRPr lang="en-US" sz="2000" dirty="0">
              <a:solidFill>
                <a:schemeClr val="bg1"/>
              </a:solidFill>
              <a:latin typeface="Söhne"/>
              <a:ea typeface="+mn-lt"/>
              <a:cs typeface="+mn-lt"/>
            </a:endParaRPr>
          </a:p>
          <a:p>
            <a:pPr marL="457200" indent="-457200">
              <a:buAutoNum type="arabicPeriod"/>
            </a:pPr>
            <a:r>
              <a:rPr lang="en-US" sz="2000" b="1" dirty="0">
                <a:solidFill>
                  <a:schemeClr val="bg1"/>
                </a:solidFill>
                <a:latin typeface="Söhne"/>
                <a:ea typeface="+mn-lt"/>
                <a:cs typeface="+mn-lt"/>
              </a:rPr>
              <a:t>Big Data Management:</a:t>
            </a:r>
            <a:r>
              <a:rPr lang="en-US" sz="2000" dirty="0">
                <a:solidFill>
                  <a:schemeClr val="bg1"/>
                </a:solidFill>
                <a:latin typeface="Söhne"/>
                <a:ea typeface="+mn-lt"/>
                <a:cs typeface="+mn-lt"/>
              </a:rPr>
              <a:t> The nature of Social Buzz's business involves handling massive amounts of data. They are eager to learn data best practices from industry leaders to optimize data management.</a:t>
            </a:r>
          </a:p>
          <a:p>
            <a:pPr marL="457200" indent="-457200" algn="l">
              <a:buAutoNum type="arabicPeriod"/>
            </a:pPr>
            <a:endParaRPr lang="en-US" sz="2000" dirty="0">
              <a:solidFill>
                <a:schemeClr val="bg1"/>
              </a:solidFill>
              <a:latin typeface="Söhn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chemeClr val="accent4">
                  <a:lumMod val="60000"/>
                  <a:lumOff val="40000"/>
                </a:schemeClr>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a:ln>
              <a:solidFill>
                <a:schemeClr val="accent4">
                  <a:lumMod val="60000"/>
                  <a:lumOff val="40000"/>
                </a:schemeClr>
              </a:solidFill>
            </a:ln>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chemeClr val="accent4">
                  <a:lumMod val="60000"/>
                  <a:lumOff val="40000"/>
                </a:schemeClr>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a:ln>
              <a:solidFill>
                <a:schemeClr val="accent4">
                  <a:lumMod val="60000"/>
                  <a:lumOff val="40000"/>
                </a:schemeClr>
              </a:solidFill>
            </a:ln>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5704220C-4E8E-0E00-40D0-390DA5260748}"/>
              </a:ext>
            </a:extLst>
          </p:cNvPr>
          <p:cNvSpPr txBox="1"/>
          <p:nvPr/>
        </p:nvSpPr>
        <p:spPr>
          <a:xfrm>
            <a:off x="14575398" y="1890676"/>
            <a:ext cx="259538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Söhne"/>
                <a:ea typeface="Calibri"/>
                <a:cs typeface="Calibri"/>
              </a:rPr>
              <a:t>Parimal Kolhe</a:t>
            </a:r>
            <a:endParaRPr lang="en-US"/>
          </a:p>
          <a:p>
            <a:pPr algn="ctr"/>
            <a:r>
              <a:rPr lang="en-US" sz="2400" dirty="0">
                <a:latin typeface="Söhne"/>
                <a:ea typeface="Calibri"/>
                <a:cs typeface="Calibri"/>
              </a:rPr>
              <a:t>Data Analyst</a:t>
            </a:r>
          </a:p>
        </p:txBody>
      </p:sp>
      <p:sp>
        <p:nvSpPr>
          <p:cNvPr id="33" name="TextBox 32">
            <a:extLst>
              <a:ext uri="{FF2B5EF4-FFF2-40B4-BE49-F238E27FC236}">
                <a16:creationId xmlns:a16="http://schemas.microsoft.com/office/drawing/2014/main" id="{589B61F9-3889-667C-6637-07E3397509B0}"/>
              </a:ext>
            </a:extLst>
          </p:cNvPr>
          <p:cNvSpPr txBox="1"/>
          <p:nvPr/>
        </p:nvSpPr>
        <p:spPr>
          <a:xfrm>
            <a:off x="14695713" y="4761066"/>
            <a:ext cx="259538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Söhne"/>
                <a:ea typeface="Calibri"/>
                <a:cs typeface="Calibri"/>
              </a:rPr>
              <a:t>Marcus </a:t>
            </a:r>
            <a:r>
              <a:rPr lang="en-US" sz="2400" b="1" err="1">
                <a:latin typeface="Söhne"/>
                <a:ea typeface="Calibri"/>
                <a:cs typeface="Calibri"/>
              </a:rPr>
              <a:t>Rompton</a:t>
            </a:r>
            <a:endParaRPr lang="en-US" sz="2400" b="1">
              <a:latin typeface="Söhne"/>
              <a:ea typeface="Calibri"/>
              <a:cs typeface="Calibri"/>
            </a:endParaRPr>
          </a:p>
          <a:p>
            <a:pPr algn="ctr"/>
            <a:r>
              <a:rPr lang="en-US" sz="2400" dirty="0">
                <a:latin typeface="Söhne"/>
                <a:ea typeface="Calibri"/>
                <a:cs typeface="Calibri"/>
              </a:rPr>
              <a:t>Senior Principle</a:t>
            </a:r>
          </a:p>
        </p:txBody>
      </p:sp>
      <p:sp>
        <p:nvSpPr>
          <p:cNvPr id="34" name="TextBox 33">
            <a:extLst>
              <a:ext uri="{FF2B5EF4-FFF2-40B4-BE49-F238E27FC236}">
                <a16:creationId xmlns:a16="http://schemas.microsoft.com/office/drawing/2014/main" id="{0E1E96E3-11EA-8231-BC14-6C815D4EFCED}"/>
              </a:ext>
            </a:extLst>
          </p:cNvPr>
          <p:cNvSpPr txBox="1"/>
          <p:nvPr/>
        </p:nvSpPr>
        <p:spPr>
          <a:xfrm>
            <a:off x="14575399" y="7408015"/>
            <a:ext cx="316258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Söhne"/>
                <a:ea typeface="Calibri"/>
                <a:cs typeface="Calibri"/>
              </a:rPr>
              <a:t>Andrew Fleming</a:t>
            </a:r>
            <a:endParaRPr lang="en-US">
              <a:latin typeface="Söhne"/>
            </a:endParaRPr>
          </a:p>
          <a:p>
            <a:pPr algn="ctr"/>
            <a:r>
              <a:rPr lang="en-US" sz="2400" dirty="0">
                <a:latin typeface="Söhne"/>
                <a:ea typeface="Calibri"/>
                <a:cs typeface="Calibri"/>
              </a:rPr>
              <a:t>Chief Technical Architect</a:t>
            </a:r>
          </a:p>
        </p:txBody>
      </p:sp>
      <p:pic>
        <p:nvPicPr>
          <p:cNvPr id="35" name="Picture 34" descr="A person in a suit and tie&#10;&#10;Description automatically generated">
            <a:extLst>
              <a:ext uri="{FF2B5EF4-FFF2-40B4-BE49-F238E27FC236}">
                <a16:creationId xmlns:a16="http://schemas.microsoft.com/office/drawing/2014/main" id="{C149BCC8-59EB-785E-16AB-75E923290860}"/>
              </a:ext>
            </a:extLst>
          </p:cNvPr>
          <p:cNvPicPr>
            <a:picLocks noChangeAspect="1"/>
          </p:cNvPicPr>
          <p:nvPr/>
        </p:nvPicPr>
        <p:blipFill>
          <a:blip r:embed="rId8"/>
          <a:stretch>
            <a:fillRect/>
          </a:stretch>
        </p:blipFill>
        <p:spPr>
          <a:xfrm>
            <a:off x="11466740" y="1057275"/>
            <a:ext cx="2100265" cy="2141086"/>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FC096D5B-DD20-F0C3-3656-2E709E79C146}"/>
              </a:ext>
            </a:extLst>
          </p:cNvPr>
          <p:cNvSpPr txBox="1"/>
          <p:nvPr/>
        </p:nvSpPr>
        <p:spPr>
          <a:xfrm>
            <a:off x="4039173" y="1246128"/>
            <a:ext cx="745957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bg1"/>
                </a:solidFill>
                <a:latin typeface="Söhne"/>
                <a:ea typeface="+mn-lt"/>
                <a:cs typeface="+mn-lt"/>
              </a:rPr>
              <a:t>Data Understanding:</a:t>
            </a:r>
            <a:r>
              <a:rPr lang="en-US" sz="2400" dirty="0">
                <a:solidFill>
                  <a:schemeClr val="bg1"/>
                </a:solidFill>
                <a:latin typeface="Söhne"/>
                <a:ea typeface="+mn-lt"/>
                <a:cs typeface="+mn-lt"/>
              </a:rPr>
              <a:t> We'll delve into Social Buzz's data landscape to grasp its sources and structure.</a:t>
            </a:r>
            <a:endParaRPr lang="en-US" sz="2400" dirty="0">
              <a:solidFill>
                <a:schemeClr val="bg1"/>
              </a:solidFill>
              <a:latin typeface="Söhne"/>
              <a:ea typeface="Calibri"/>
              <a:cs typeface="Calibri"/>
            </a:endParaRPr>
          </a:p>
          <a:p>
            <a:endParaRPr lang="en-US" sz="2400" dirty="0">
              <a:solidFill>
                <a:schemeClr val="bg1"/>
              </a:solidFill>
              <a:latin typeface="Söhne"/>
              <a:ea typeface="Calibri"/>
              <a:cs typeface="Calibri"/>
            </a:endParaRPr>
          </a:p>
        </p:txBody>
      </p:sp>
      <p:sp>
        <p:nvSpPr>
          <p:cNvPr id="40" name="TextBox 39">
            <a:extLst>
              <a:ext uri="{FF2B5EF4-FFF2-40B4-BE49-F238E27FC236}">
                <a16:creationId xmlns:a16="http://schemas.microsoft.com/office/drawing/2014/main" id="{30A51153-4763-F1DA-9AB1-886D23B304AC}"/>
              </a:ext>
            </a:extLst>
          </p:cNvPr>
          <p:cNvSpPr txBox="1"/>
          <p:nvPr/>
        </p:nvSpPr>
        <p:spPr>
          <a:xfrm>
            <a:off x="5924694" y="3041412"/>
            <a:ext cx="643861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bg1"/>
                </a:solidFill>
                <a:latin typeface="Söhne"/>
                <a:cs typeface="Segoe UI"/>
              </a:rPr>
              <a:t>Data Cleaning:</a:t>
            </a:r>
            <a:r>
              <a:rPr lang="en-US" sz="2400" dirty="0">
                <a:solidFill>
                  <a:schemeClr val="bg1"/>
                </a:solidFill>
                <a:latin typeface="Söhne"/>
                <a:cs typeface="Segoe UI"/>
              </a:rPr>
              <a:t> Cleaning and organizing data for accuracy and reliability.​</a:t>
            </a:r>
          </a:p>
        </p:txBody>
      </p:sp>
      <p:sp>
        <p:nvSpPr>
          <p:cNvPr id="41" name="TextBox 40">
            <a:extLst>
              <a:ext uri="{FF2B5EF4-FFF2-40B4-BE49-F238E27FC236}">
                <a16:creationId xmlns:a16="http://schemas.microsoft.com/office/drawing/2014/main" id="{A4C8FEC1-AE7B-3A73-7D97-1978CA330FBD}"/>
              </a:ext>
            </a:extLst>
          </p:cNvPr>
          <p:cNvSpPr txBox="1"/>
          <p:nvPr/>
        </p:nvSpPr>
        <p:spPr>
          <a:xfrm>
            <a:off x="7772399" y="4657080"/>
            <a:ext cx="769333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FFFFFF"/>
                </a:solidFill>
                <a:latin typeface="Söhne"/>
                <a:cs typeface="Segoe UI"/>
              </a:rPr>
              <a:t>Data Modeling:</a:t>
            </a:r>
            <a:r>
              <a:rPr lang="en-US" sz="2400" dirty="0">
                <a:solidFill>
                  <a:srgbClr val="FFFFFF"/>
                </a:solidFill>
                <a:latin typeface="Söhne"/>
                <a:cs typeface="Segoe UI"/>
              </a:rPr>
              <a:t> Developing tailored data models for efficient analysis.​​</a:t>
            </a:r>
          </a:p>
        </p:txBody>
      </p:sp>
      <p:sp>
        <p:nvSpPr>
          <p:cNvPr id="42" name="TextBox 41">
            <a:extLst>
              <a:ext uri="{FF2B5EF4-FFF2-40B4-BE49-F238E27FC236}">
                <a16:creationId xmlns:a16="http://schemas.microsoft.com/office/drawing/2014/main" id="{2215B0E5-9C2F-AB10-D1C5-B470AF3DD3E1}"/>
              </a:ext>
            </a:extLst>
          </p:cNvPr>
          <p:cNvSpPr txBox="1"/>
          <p:nvPr/>
        </p:nvSpPr>
        <p:spPr>
          <a:xfrm>
            <a:off x="9731829" y="6221186"/>
            <a:ext cx="693706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FFFFFF"/>
                </a:solidFill>
                <a:latin typeface="Söhne"/>
                <a:cs typeface="Segoe UI"/>
              </a:rPr>
              <a:t>Data Analysis:</a:t>
            </a:r>
            <a:r>
              <a:rPr lang="en-US" sz="2400" dirty="0">
                <a:solidFill>
                  <a:srgbClr val="FFFFFF"/>
                </a:solidFill>
                <a:latin typeface="Söhne"/>
                <a:cs typeface="Segoe UI"/>
              </a:rPr>
              <a:t> Extracting trends, patterns, and insights from the data.</a:t>
            </a:r>
            <a:endParaRPr lang="en-US" sz="2400">
              <a:latin typeface="Söhne"/>
            </a:endParaRPr>
          </a:p>
        </p:txBody>
      </p:sp>
      <p:sp>
        <p:nvSpPr>
          <p:cNvPr id="43" name="TextBox 42">
            <a:extLst>
              <a:ext uri="{FF2B5EF4-FFF2-40B4-BE49-F238E27FC236}">
                <a16:creationId xmlns:a16="http://schemas.microsoft.com/office/drawing/2014/main" id="{7E893B5C-6835-C135-DA81-15618EB4FD4F}"/>
              </a:ext>
            </a:extLst>
          </p:cNvPr>
          <p:cNvSpPr txBox="1"/>
          <p:nvPr/>
        </p:nvSpPr>
        <p:spPr>
          <a:xfrm>
            <a:off x="11338903" y="7768101"/>
            <a:ext cx="6644867" cy="1191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FFFFFF"/>
                </a:solidFill>
                <a:latin typeface="Söhne"/>
                <a:cs typeface="Segoe UI"/>
              </a:rPr>
              <a:t>Uncover Insights:</a:t>
            </a:r>
            <a:r>
              <a:rPr lang="en-US" sz="2400" dirty="0">
                <a:solidFill>
                  <a:srgbClr val="FFFFFF"/>
                </a:solidFill>
                <a:latin typeface="Söhne"/>
                <a:cs typeface="Segoe UI"/>
              </a:rPr>
              <a:t> Turning data into actionable recommendations for Social Buzz's growth and IPO preparation.​​​​</a:t>
            </a:r>
            <a:endParaRPr lang="en-US">
              <a:ea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pic>
        <p:nvPicPr>
          <p:cNvPr id="16" name="Picture 15" descr="A black rectangle with orange text&#10;&#10;Description automatically generated">
            <a:extLst>
              <a:ext uri="{FF2B5EF4-FFF2-40B4-BE49-F238E27FC236}">
                <a16:creationId xmlns:a16="http://schemas.microsoft.com/office/drawing/2014/main" id="{FDEEC51E-C7DA-A357-8F1B-CDA92D734849}"/>
              </a:ext>
            </a:extLst>
          </p:cNvPr>
          <p:cNvPicPr>
            <a:picLocks noChangeAspect="1"/>
          </p:cNvPicPr>
          <p:nvPr/>
        </p:nvPicPr>
        <p:blipFill>
          <a:blip r:embed="rId7"/>
          <a:stretch>
            <a:fillRect/>
          </a:stretch>
        </p:blipFill>
        <p:spPr>
          <a:xfrm>
            <a:off x="1387069" y="2962733"/>
            <a:ext cx="14731808" cy="32786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a:extLst>
              <a:ext uri="{FF2B5EF4-FFF2-40B4-BE49-F238E27FC236}">
                <a16:creationId xmlns:a16="http://schemas.microsoft.com/office/drawing/2014/main" id="{B42AECB5-250E-E4C5-2375-89B3C7FA4F8E}"/>
              </a:ext>
            </a:extLst>
          </p:cNvPr>
          <p:cNvPicPr>
            <a:picLocks noChangeAspect="1"/>
          </p:cNvPicPr>
          <p:nvPr/>
        </p:nvPicPr>
        <p:blipFill>
          <a:blip r:embed="rId7"/>
          <a:stretch>
            <a:fillRect/>
          </a:stretch>
        </p:blipFill>
        <p:spPr>
          <a:xfrm>
            <a:off x="3681662" y="3004141"/>
            <a:ext cx="10993425" cy="5980326"/>
          </a:xfrm>
          <a:prstGeom prst="rect">
            <a:avLst/>
          </a:prstGeom>
        </p:spPr>
      </p:pic>
      <p:sp>
        <p:nvSpPr>
          <p:cNvPr id="29" name="TextBox 31">
            <a:extLst>
              <a:ext uri="{FF2B5EF4-FFF2-40B4-BE49-F238E27FC236}">
                <a16:creationId xmlns:a16="http://schemas.microsoft.com/office/drawing/2014/main" id="{C143C216-53C5-D09E-00BE-C6AC1B9F5724}"/>
              </a:ext>
            </a:extLst>
          </p:cNvPr>
          <p:cNvSpPr txBox="1"/>
          <p:nvPr/>
        </p:nvSpPr>
        <p:spPr>
          <a:xfrm>
            <a:off x="5489335" y="1312212"/>
            <a:ext cx="7932649" cy="1085810"/>
          </a:xfrm>
          <a:prstGeom prst="rect">
            <a:avLst/>
          </a:prstGeom>
        </p:spPr>
        <p:txBody>
          <a:bodyPr wrap="square" lIns="0" tIns="0" rIns="0" bIns="0" rtlCol="0" anchor="t">
            <a:spAutoFit/>
          </a:bodyPr>
          <a:lstStyle/>
          <a:p>
            <a:pPr algn="ctr">
              <a:lnSpc>
                <a:spcPts val="9600"/>
              </a:lnSpc>
            </a:pPr>
            <a:r>
              <a:rPr lang="en-US" sz="4800" b="1" spc="-80" dirty="0">
                <a:solidFill>
                  <a:srgbClr val="000000"/>
                </a:solidFill>
                <a:latin typeface="Söhne"/>
              </a:rPr>
              <a:t>Top Performing Categories</a:t>
            </a:r>
            <a:endParaRPr lang="en-US" sz="4800" b="1">
              <a:latin typeface="Söhne"/>
            </a:endParaRPr>
          </a:p>
        </p:txBody>
      </p:sp>
      <p:sp>
        <p:nvSpPr>
          <p:cNvPr id="31" name="TextBox 30">
            <a:extLst>
              <a:ext uri="{FF2B5EF4-FFF2-40B4-BE49-F238E27FC236}">
                <a16:creationId xmlns:a16="http://schemas.microsoft.com/office/drawing/2014/main" id="{744E17F3-90B3-38C6-ACC0-A8990E6E0FDB}"/>
              </a:ext>
            </a:extLst>
          </p:cNvPr>
          <p:cNvSpPr txBox="1"/>
          <p:nvPr/>
        </p:nvSpPr>
        <p:spPr>
          <a:xfrm>
            <a:off x="14901970" y="5156391"/>
            <a:ext cx="2904766" cy="830997"/>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latin typeface="Söhne"/>
                <a:cs typeface="Calibri"/>
              </a:rPr>
              <a:t>Animal is the most Performing Category</a:t>
            </a:r>
            <a:endParaRPr lang="en-US" dirty="0">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descr="A colorful pie chart with text&#10;&#10;Description automatically generated">
            <a:extLst>
              <a:ext uri="{FF2B5EF4-FFF2-40B4-BE49-F238E27FC236}">
                <a16:creationId xmlns:a16="http://schemas.microsoft.com/office/drawing/2014/main" id="{B641AB1D-A4BC-E31B-6DC3-9DB5B42D41F3}"/>
              </a:ext>
            </a:extLst>
          </p:cNvPr>
          <p:cNvPicPr>
            <a:picLocks noChangeAspect="1"/>
          </p:cNvPicPr>
          <p:nvPr/>
        </p:nvPicPr>
        <p:blipFill>
          <a:blip r:embed="rId7"/>
          <a:stretch>
            <a:fillRect/>
          </a:stretch>
        </p:blipFill>
        <p:spPr>
          <a:xfrm>
            <a:off x="5099671" y="2572954"/>
            <a:ext cx="8363665" cy="6662228"/>
          </a:xfrm>
          <a:prstGeom prst="rect">
            <a:avLst/>
          </a:prstGeom>
        </p:spPr>
      </p:pic>
      <p:sp>
        <p:nvSpPr>
          <p:cNvPr id="29" name="TextBox 31">
            <a:extLst>
              <a:ext uri="{FF2B5EF4-FFF2-40B4-BE49-F238E27FC236}">
                <a16:creationId xmlns:a16="http://schemas.microsoft.com/office/drawing/2014/main" id="{C8AD00B1-C515-3A54-9081-B1289996B7CF}"/>
              </a:ext>
            </a:extLst>
          </p:cNvPr>
          <p:cNvSpPr txBox="1"/>
          <p:nvPr/>
        </p:nvSpPr>
        <p:spPr>
          <a:xfrm>
            <a:off x="4346335" y="1140332"/>
            <a:ext cx="9874889" cy="1085810"/>
          </a:xfrm>
          <a:prstGeom prst="rect">
            <a:avLst/>
          </a:prstGeom>
        </p:spPr>
        <p:txBody>
          <a:bodyPr wrap="square" lIns="0" tIns="0" rIns="0" bIns="0" rtlCol="0" anchor="t">
            <a:spAutoFit/>
          </a:bodyPr>
          <a:lstStyle/>
          <a:p>
            <a:pPr algn="ctr">
              <a:lnSpc>
                <a:spcPts val="9600"/>
              </a:lnSpc>
            </a:pPr>
            <a:r>
              <a:rPr lang="en-US" sz="4800" b="1" spc="-80" dirty="0">
                <a:solidFill>
                  <a:srgbClr val="000000"/>
                </a:solidFill>
                <a:latin typeface="Söhne"/>
              </a:rPr>
              <a:t>Contribution of Various Categories</a:t>
            </a:r>
            <a:endParaRPr lang="en-US" sz="4800" b="1" spc="-80" dirty="0">
              <a:latin typeface="Söhne"/>
            </a:endParaRPr>
          </a:p>
        </p:txBody>
      </p:sp>
      <p:sp>
        <p:nvSpPr>
          <p:cNvPr id="31" name="TextBox 30">
            <a:extLst>
              <a:ext uri="{FF2B5EF4-FFF2-40B4-BE49-F238E27FC236}">
                <a16:creationId xmlns:a16="http://schemas.microsoft.com/office/drawing/2014/main" id="{9AB02080-AC0C-9D5E-5C53-CC872D286FB2}"/>
              </a:ext>
            </a:extLst>
          </p:cNvPr>
          <p:cNvSpPr txBox="1"/>
          <p:nvPr/>
        </p:nvSpPr>
        <p:spPr>
          <a:xfrm>
            <a:off x="14223045" y="5259518"/>
            <a:ext cx="3471969" cy="1200329"/>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latin typeface="Söhne"/>
                <a:cs typeface="Calibri"/>
              </a:rPr>
              <a:t>Each Category has contributed in the range (5-8)%</a:t>
            </a:r>
            <a:endParaRPr lang="en-US" dirty="0"/>
          </a:p>
        </p:txBody>
      </p:sp>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56</Words>
  <Application>Microsoft Office PowerPoint</Application>
  <PresentationFormat>Custom</PresentationFormat>
  <Paragraphs>43</Paragraphs>
  <Slides>14</Slides>
  <Notes>14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Annabel Gurney</cp:lastModifiedBy>
  <cp:revision>243</cp:revision>
  <dcterms:created xsi:type="dcterms:W3CDTF">2006-08-16T00:00:00Z</dcterms:created>
  <dcterms:modified xsi:type="dcterms:W3CDTF">2023-09-11T10:34:55Z</dcterms:modified>
  <dc:identifier>DAEhDyfaYKE</dc:identifier>
</cp:coreProperties>
</file>